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8" r:id="rId4"/>
    <p:sldId id="259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2F"/>
    <a:srgbClr val="9C8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8E73-9982-9B45-974F-12EEC2946B2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60EE-E913-354F-9C2F-D1B35C4E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0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C9056-61C2-144B-ABF2-5ADE1457DF6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8F974-1E14-5249-8A6F-C7EEB203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3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F974-1E14-5249-8A6F-C7EEB20353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4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assessment is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F974-1E14-5249-8A6F-C7EEB20353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5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0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6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4CD3-B2C3-D44E-AB73-D4BF4A678D5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M-1016-32800_General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826" y="2343483"/>
            <a:ext cx="6004373" cy="1700375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rgbClr val="9C8D5A"/>
                </a:solidFill>
                <a:latin typeface="Georgia"/>
                <a:cs typeface="Georgia"/>
              </a:rPr>
              <a:t>Assessment</a:t>
            </a:r>
            <a:br>
              <a:rPr lang="en-US" sz="3200" b="1" dirty="0">
                <a:solidFill>
                  <a:srgbClr val="9C8D5A"/>
                </a:solidFill>
                <a:latin typeface="Georgia"/>
                <a:cs typeface="Georgia"/>
              </a:rPr>
            </a:br>
            <a:r>
              <a:rPr lang="en-US" sz="3200" b="1" dirty="0">
                <a:solidFill>
                  <a:srgbClr val="9C8D5A"/>
                </a:solidFill>
                <a:latin typeface="Georgia"/>
                <a:cs typeface="Georgia"/>
              </a:rPr>
              <a:t>&amp; </a:t>
            </a:r>
            <a:br>
              <a:rPr lang="en-US" sz="3200" b="1" dirty="0">
                <a:solidFill>
                  <a:srgbClr val="9C8D5A"/>
                </a:solidFill>
                <a:latin typeface="Georgia"/>
                <a:cs typeface="Georgia"/>
              </a:rPr>
            </a:br>
            <a:r>
              <a:rPr lang="en-US" sz="3200" b="1" dirty="0">
                <a:solidFill>
                  <a:srgbClr val="9C8D5A"/>
                </a:solidFill>
                <a:latin typeface="Georgia"/>
                <a:cs typeface="Georgia"/>
              </a:rPr>
              <a:t>The Institute for Teaching and Learning</a:t>
            </a:r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826" y="503117"/>
            <a:ext cx="6120158" cy="173266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9C8D5A"/>
                </a:solidFill>
                <a:latin typeface="Verdana"/>
                <a:cs typeface="Verdana"/>
              </a:rPr>
              <a:t>Michelle Byrne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9C8D5A"/>
                </a:solidFill>
                <a:latin typeface="Verdana"/>
                <a:cs typeface="Verdana"/>
              </a:rPr>
              <a:t>University Assessment Director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9C8D5A"/>
                </a:solidFill>
                <a:latin typeface="Verdana"/>
                <a:cs typeface="Verdana"/>
              </a:rPr>
              <a:t>Co-leader of Institute for Teaching &amp; Learning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9C8D5A"/>
                </a:solidFill>
                <a:latin typeface="Verdana"/>
                <a:cs typeface="Verdana"/>
              </a:rPr>
              <a:t>Associate Professor of Composition &amp; Technical Writing</a:t>
            </a:r>
          </a:p>
        </p:txBody>
      </p:sp>
    </p:spTree>
    <p:extLst>
      <p:ext uri="{BB962C8B-B14F-4D97-AF65-F5344CB8AC3E}">
        <p14:creationId xmlns:p14="http://schemas.microsoft.com/office/powerpoint/2010/main" val="272308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>
            <a:extLst>
              <a:ext uri="{FF2B5EF4-FFF2-40B4-BE49-F238E27FC236}">
                <a16:creationId xmlns:a16="http://schemas.microsoft.com/office/drawing/2014/main" xmlns="" id="{67457D08-D8E7-5348-B8B0-73D23E19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31F83C-5C68-DC44-BF4C-4CBCDA889C98}"/>
              </a:ext>
            </a:extLst>
          </p:cNvPr>
          <p:cNvSpPr txBox="1"/>
          <p:nvPr/>
        </p:nvSpPr>
        <p:spPr>
          <a:xfrm>
            <a:off x="261257" y="1056904"/>
            <a:ext cx="800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8F5799-2BEE-0847-A9AB-7B5B30014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62" y="1241570"/>
            <a:ext cx="7146365" cy="14966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DBF604-0199-AC4F-BD13-56FA4B3AA960}"/>
              </a:ext>
            </a:extLst>
          </p:cNvPr>
          <p:cNvSpPr txBox="1"/>
          <p:nvPr/>
        </p:nvSpPr>
        <p:spPr>
          <a:xfrm>
            <a:off x="816262" y="2922857"/>
            <a:ext cx="5700156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Leadership Team:</a:t>
            </a:r>
          </a:p>
          <a:p>
            <a:pPr>
              <a:lnSpc>
                <a:spcPct val="200000"/>
              </a:lnSpc>
            </a:pPr>
            <a:r>
              <a:rPr lang="en-US" b="1" dirty="0"/>
              <a:t>Dr. Janet Bean</a:t>
            </a:r>
            <a:r>
              <a:rPr lang="en-US" dirty="0"/>
              <a:t>, Coordinator of General Education</a:t>
            </a:r>
          </a:p>
          <a:p>
            <a:pPr>
              <a:lnSpc>
                <a:spcPct val="200000"/>
              </a:lnSpc>
            </a:pPr>
            <a:r>
              <a:rPr lang="en-US" b="1" dirty="0"/>
              <a:t>Michelle Byrne</a:t>
            </a:r>
            <a:r>
              <a:rPr lang="en-US" dirty="0"/>
              <a:t>, Assessment Director</a:t>
            </a:r>
          </a:p>
          <a:p>
            <a:pPr>
              <a:lnSpc>
                <a:spcPct val="200000"/>
              </a:lnSpc>
            </a:pPr>
            <a:r>
              <a:rPr lang="en-US" b="1" dirty="0" err="1"/>
              <a:t>Aimée</a:t>
            </a:r>
            <a:r>
              <a:rPr lang="en-US" b="1" dirty="0"/>
              <a:t> </a:t>
            </a:r>
            <a:r>
              <a:rPr lang="en-US" b="1" dirty="0" err="1"/>
              <a:t>DeChambeau</a:t>
            </a:r>
            <a:r>
              <a:rPr lang="en-US" dirty="0"/>
              <a:t>, Dean of the Libraries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Wendy </a:t>
            </a:r>
            <a:r>
              <a:rPr lang="en-US" b="1" dirty="0" err="1"/>
              <a:t>Lampner</a:t>
            </a:r>
            <a:r>
              <a:rPr lang="en-US" dirty="0"/>
              <a:t>, Director of Instructional Services</a:t>
            </a:r>
          </a:p>
          <a:p>
            <a:pPr algn="ctr">
              <a:lnSpc>
                <a:spcPct val="200000"/>
              </a:lnSpc>
            </a:pPr>
            <a:r>
              <a:rPr lang="en-US" b="1" dirty="0"/>
              <a:t>4th Floor Leigh Hall</a:t>
            </a:r>
          </a:p>
          <a:p>
            <a:pPr algn="ctr">
              <a:lnSpc>
                <a:spcPct val="200000"/>
              </a:lnSpc>
            </a:pPr>
            <a:r>
              <a:rPr lang="en-US" b="1" dirty="0"/>
              <a:t>Directly below the Graduate School offices</a:t>
            </a:r>
          </a:p>
        </p:txBody>
      </p:sp>
    </p:spTree>
    <p:extLst>
      <p:ext uri="{BB962C8B-B14F-4D97-AF65-F5344CB8AC3E}">
        <p14:creationId xmlns:p14="http://schemas.microsoft.com/office/powerpoint/2010/main" val="188946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>
            <a:extLst>
              <a:ext uri="{FF2B5EF4-FFF2-40B4-BE49-F238E27FC236}">
                <a16:creationId xmlns:a16="http://schemas.microsoft.com/office/drawing/2014/main" xmlns="" id="{67457D08-D8E7-5348-B8B0-73D23E19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31F83C-5C68-DC44-BF4C-4CBCDA889C98}"/>
              </a:ext>
            </a:extLst>
          </p:cNvPr>
          <p:cNvSpPr txBox="1"/>
          <p:nvPr/>
        </p:nvSpPr>
        <p:spPr>
          <a:xfrm>
            <a:off x="261257" y="1056904"/>
            <a:ext cx="800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B2FA5D-D586-5749-82C0-0B07B7193F8E}"/>
              </a:ext>
            </a:extLst>
          </p:cNvPr>
          <p:cNvSpPr txBox="1"/>
          <p:nvPr/>
        </p:nvSpPr>
        <p:spPr>
          <a:xfrm>
            <a:off x="261257" y="783771"/>
            <a:ext cx="7908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Teaching Tips for Day One</a:t>
            </a:r>
          </a:p>
          <a:p>
            <a:pPr algn="ctr"/>
            <a:r>
              <a:rPr lang="en-US" sz="1600" dirty="0"/>
              <a:t>Adapted from </a:t>
            </a:r>
            <a:r>
              <a:rPr lang="en-US" sz="1600" dirty="0" err="1"/>
              <a:t>L.Dee</a:t>
            </a:r>
            <a:r>
              <a:rPr lang="en-US" sz="1600" dirty="0"/>
              <a:t> Fink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069082-EC12-1D42-8AC9-8334AC56F98A}"/>
              </a:ext>
            </a:extLst>
          </p:cNvPr>
          <p:cNvSpPr txBox="1"/>
          <p:nvPr/>
        </p:nvSpPr>
        <p:spPr>
          <a:xfrm>
            <a:off x="89065" y="1799434"/>
            <a:ext cx="86155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Setting the Tone for the Semester</a:t>
            </a:r>
          </a:p>
          <a:p>
            <a:pPr marL="342900" indent="-342900">
              <a:buAutoNum type="arabicPeriod"/>
            </a:pPr>
            <a:r>
              <a:rPr lang="en-US" dirty="0"/>
              <a:t>Involve students quickly</a:t>
            </a:r>
          </a:p>
          <a:p>
            <a:pPr marL="342900" indent="-342900">
              <a:buAutoNum type="arabicPeriod"/>
            </a:pPr>
            <a:r>
              <a:rPr lang="en-US" dirty="0"/>
              <a:t>Identify the value and importance of the subject</a:t>
            </a:r>
          </a:p>
          <a:p>
            <a:pPr marL="342900" indent="-342900">
              <a:buAutoNum type="arabicPeriod"/>
            </a:pPr>
            <a:r>
              <a:rPr lang="en-US" dirty="0"/>
              <a:t>Set expectations</a:t>
            </a:r>
          </a:p>
          <a:p>
            <a:pPr marL="800046" lvl="1" indent="-342900">
              <a:buAutoNum type="arabicPeriod"/>
            </a:pPr>
            <a:r>
              <a:rPr lang="en-US" dirty="0"/>
              <a:t>For behavior</a:t>
            </a:r>
          </a:p>
          <a:p>
            <a:pPr marL="800046" lvl="1" indent="-342900">
              <a:buAutoNum type="arabicPeriod"/>
            </a:pPr>
            <a:r>
              <a:rPr lang="en-US" dirty="0"/>
              <a:t>For time spent in class</a:t>
            </a:r>
          </a:p>
          <a:p>
            <a:pPr marL="800046" lvl="1" indent="-342900">
              <a:buAutoNum type="arabicPeriod"/>
            </a:pPr>
            <a:r>
              <a:rPr lang="en-US" dirty="0"/>
              <a:t>Students expectations for the class</a:t>
            </a:r>
          </a:p>
          <a:p>
            <a:pPr marL="342900" indent="-342900">
              <a:buAutoNum type="arabicPeriod"/>
            </a:pPr>
            <a:r>
              <a:rPr lang="en-US" dirty="0"/>
              <a:t>Establish rapport</a:t>
            </a:r>
          </a:p>
          <a:p>
            <a:pPr marL="342900" indent="-342900">
              <a:buAutoNum type="arabicPeriod"/>
            </a:pPr>
            <a:r>
              <a:rPr lang="en-US" dirty="0"/>
              <a:t>Reveal something about yourself</a:t>
            </a:r>
          </a:p>
          <a:p>
            <a:pPr marL="342900" indent="-342900">
              <a:buAutoNum type="arabicPeriod"/>
            </a:pPr>
            <a:r>
              <a:rPr lang="en-US" dirty="0"/>
              <a:t>Establish credibility</a:t>
            </a:r>
          </a:p>
          <a:p>
            <a:pPr marL="342900" indent="-342900">
              <a:buAutoNum type="arabicPeriod"/>
            </a:pPr>
            <a:r>
              <a:rPr lang="en-US" dirty="0"/>
              <a:t>Establish climate</a:t>
            </a:r>
          </a:p>
          <a:p>
            <a:pPr marL="342900" indent="-342900">
              <a:buAutoNum type="arabicPeriod"/>
            </a:pPr>
            <a:r>
              <a:rPr lang="en-US" dirty="0"/>
              <a:t>Administrative information</a:t>
            </a:r>
          </a:p>
          <a:p>
            <a:pPr marL="800046" lvl="1" indent="-342900">
              <a:buAutoNum type="arabicPeriod"/>
            </a:pPr>
            <a:r>
              <a:rPr lang="en-US" dirty="0"/>
              <a:t>Office hours</a:t>
            </a:r>
          </a:p>
          <a:p>
            <a:pPr marL="800046" lvl="1" indent="-342900">
              <a:buAutoNum type="arabicPeriod"/>
            </a:pPr>
            <a:r>
              <a:rPr lang="en-US" dirty="0"/>
              <a:t>Online information</a:t>
            </a:r>
          </a:p>
          <a:p>
            <a:pPr marL="342900" indent="-342900">
              <a:buAutoNum type="arabicPeriod"/>
            </a:pPr>
            <a:r>
              <a:rPr lang="en-US" dirty="0"/>
              <a:t>Introduce subject matter</a:t>
            </a:r>
          </a:p>
        </p:txBody>
      </p:sp>
    </p:spTree>
    <p:extLst>
      <p:ext uri="{BB962C8B-B14F-4D97-AF65-F5344CB8AC3E}">
        <p14:creationId xmlns:p14="http://schemas.microsoft.com/office/powerpoint/2010/main" val="9376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>
            <a:extLst>
              <a:ext uri="{FF2B5EF4-FFF2-40B4-BE49-F238E27FC236}">
                <a16:creationId xmlns:a16="http://schemas.microsoft.com/office/drawing/2014/main" xmlns="" id="{67457D08-D8E7-5348-B8B0-73D23E19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31F83C-5C68-DC44-BF4C-4CBCDA889C98}"/>
              </a:ext>
            </a:extLst>
          </p:cNvPr>
          <p:cNvSpPr txBox="1"/>
          <p:nvPr/>
        </p:nvSpPr>
        <p:spPr>
          <a:xfrm>
            <a:off x="261257" y="1056904"/>
            <a:ext cx="8003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000" dirty="0"/>
              <a:t>Day One Introductions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B2FA5D-D586-5749-82C0-0B07B7193F8E}"/>
              </a:ext>
            </a:extLst>
          </p:cNvPr>
          <p:cNvSpPr txBox="1"/>
          <p:nvPr/>
        </p:nvSpPr>
        <p:spPr>
          <a:xfrm>
            <a:off x="261257" y="2563328"/>
            <a:ext cx="8615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Establish credibility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069082-EC12-1D42-8AC9-8334AC56F98A}"/>
              </a:ext>
            </a:extLst>
          </p:cNvPr>
          <p:cNvSpPr txBox="1"/>
          <p:nvPr/>
        </p:nvSpPr>
        <p:spPr>
          <a:xfrm>
            <a:off x="261257" y="1682399"/>
            <a:ext cx="861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Find a partner</a:t>
            </a:r>
          </a:p>
          <a:p>
            <a:pPr marL="342900" indent="-342900">
              <a:buAutoNum type="arabicPeriod"/>
            </a:pPr>
            <a:r>
              <a:rPr lang="en-US" dirty="0"/>
              <a:t>Introduce yourself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ECFEBF-ABB7-9949-9AD2-6C70A4DFD5C1}"/>
              </a:ext>
            </a:extLst>
          </p:cNvPr>
          <p:cNvSpPr txBox="1"/>
          <p:nvPr/>
        </p:nvSpPr>
        <p:spPr>
          <a:xfrm>
            <a:off x="261257" y="3568152"/>
            <a:ext cx="613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how you introduce yourself to your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Hallmarks of your authority?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words, phrases, indicators of your credibility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BF3504-3DB1-2044-80A2-A067E7C7706A}"/>
              </a:ext>
            </a:extLst>
          </p:cNvPr>
          <p:cNvSpPr txBox="1"/>
          <p:nvPr/>
        </p:nvSpPr>
        <p:spPr>
          <a:xfrm>
            <a:off x="261257" y="4880758"/>
            <a:ext cx="5937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Re-introduce yourself to your partner</a:t>
            </a:r>
          </a:p>
          <a:p>
            <a:endParaRPr lang="en-US" dirty="0"/>
          </a:p>
          <a:p>
            <a:r>
              <a:rPr lang="en-US" dirty="0"/>
              <a:t>What things did you use or hear that spoke to credibility?</a:t>
            </a:r>
          </a:p>
        </p:txBody>
      </p:sp>
    </p:spTree>
    <p:extLst>
      <p:ext uri="{BB962C8B-B14F-4D97-AF65-F5344CB8AC3E}">
        <p14:creationId xmlns:p14="http://schemas.microsoft.com/office/powerpoint/2010/main" val="2730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302933"/>
            <a:ext cx="9144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200" b="1" dirty="0">
                <a:solidFill>
                  <a:srgbClr val="00002F"/>
                </a:solidFill>
                <a:latin typeface="Georgia"/>
                <a:cs typeface="Georgia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3853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-1016-32800_GeneralP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637915"/>
            <a:ext cx="9144000" cy="1926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200" b="1" dirty="0">
                <a:solidFill>
                  <a:srgbClr val="00002F"/>
                </a:solidFill>
                <a:latin typeface="Georgia"/>
                <a:cs typeface="Georgia"/>
              </a:rPr>
              <a:t>Assessment</a:t>
            </a:r>
          </a:p>
          <a:p>
            <a:pPr algn="ctr">
              <a:lnSpc>
                <a:spcPct val="120000"/>
              </a:lnSpc>
            </a:pPr>
            <a:r>
              <a:rPr lang="en-US" sz="3000" dirty="0">
                <a:solidFill>
                  <a:schemeClr val="bg1"/>
                </a:solidFill>
                <a:latin typeface="Georgia"/>
                <a:cs typeface="Georgia"/>
              </a:rPr>
              <a:t>What do we want our students to know?</a:t>
            </a:r>
          </a:p>
          <a:p>
            <a:pPr algn="ctr">
              <a:lnSpc>
                <a:spcPct val="120000"/>
              </a:lnSpc>
            </a:pPr>
            <a:r>
              <a:rPr lang="en-US" sz="3000" dirty="0">
                <a:solidFill>
                  <a:schemeClr val="bg1"/>
                </a:solidFill>
                <a:latin typeface="Georgia"/>
                <a:cs typeface="Georgia"/>
              </a:rPr>
              <a:t>How do we know they achieved that?</a:t>
            </a:r>
          </a:p>
        </p:txBody>
      </p:sp>
    </p:spTree>
    <p:extLst>
      <p:ext uri="{BB962C8B-B14F-4D97-AF65-F5344CB8AC3E}">
        <p14:creationId xmlns:p14="http://schemas.microsoft.com/office/powerpoint/2010/main" val="321870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>
            <a:extLst>
              <a:ext uri="{FF2B5EF4-FFF2-40B4-BE49-F238E27FC236}">
                <a16:creationId xmlns:a16="http://schemas.microsoft.com/office/drawing/2014/main" xmlns="" id="{67457D08-D8E7-5348-B8B0-73D23E19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31F83C-5C68-DC44-BF4C-4CBCDA889C98}"/>
              </a:ext>
            </a:extLst>
          </p:cNvPr>
          <p:cNvSpPr txBox="1"/>
          <p:nvPr/>
        </p:nvSpPr>
        <p:spPr>
          <a:xfrm>
            <a:off x="261257" y="1056904"/>
            <a:ext cx="800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dirty="0"/>
          </a:p>
        </p:txBody>
      </p:sp>
      <p:pic>
        <p:nvPicPr>
          <p:cNvPr id="7" name="Picture 6" descr="UCM-1016-32800_GeneralPP3.jpg">
            <a:extLst>
              <a:ext uri="{FF2B5EF4-FFF2-40B4-BE49-F238E27FC236}">
                <a16:creationId xmlns:a16="http://schemas.microsoft.com/office/drawing/2014/main" xmlns="" id="{5DFA586C-E567-A144-B60C-CF530CB3C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452B201-E114-5242-B3F9-D53962D13FF3}"/>
              </a:ext>
            </a:extLst>
          </p:cNvPr>
          <p:cNvSpPr txBox="1">
            <a:spLocks/>
          </p:cNvSpPr>
          <p:nvPr/>
        </p:nvSpPr>
        <p:spPr>
          <a:xfrm>
            <a:off x="457200" y="869460"/>
            <a:ext cx="8578516" cy="7620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45714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accent3"/>
                </a:solidFill>
                <a:latin typeface="Georgia"/>
                <a:cs typeface="Georgia"/>
              </a:rPr>
              <a:t>Assessment at UA</a:t>
            </a:r>
            <a:endParaRPr lang="en-US" sz="3200" b="1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CCCCD8-3ACF-8F49-AAA2-366923A61B36}"/>
              </a:ext>
            </a:extLst>
          </p:cNvPr>
          <p:cNvSpPr txBox="1"/>
          <p:nvPr/>
        </p:nvSpPr>
        <p:spPr>
          <a:xfrm>
            <a:off x="1594373" y="859290"/>
            <a:ext cx="5958632" cy="1107996"/>
          </a:xfrm>
          <a:prstGeom prst="rect">
            <a:avLst/>
          </a:prstGeom>
          <a:solidFill>
            <a:srgbClr val="003399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41E42"/>
              </a:solidFill>
            </a:endParaRPr>
          </a:p>
          <a:p>
            <a:pPr algn="ctr"/>
            <a:r>
              <a:rPr lang="en-US" sz="3000" dirty="0">
                <a:solidFill>
                  <a:prstClr val="white"/>
                </a:solidFill>
              </a:rPr>
              <a:t>Departments &amp; Programs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5265BF-5E12-4742-96FD-9555C94EB764}"/>
              </a:ext>
            </a:extLst>
          </p:cNvPr>
          <p:cNvSpPr txBox="1"/>
          <p:nvPr/>
        </p:nvSpPr>
        <p:spPr>
          <a:xfrm>
            <a:off x="2952835" y="5692433"/>
            <a:ext cx="3263637" cy="92333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41E42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Vice Provost for Academic Affairs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A6D17E-6B07-FE40-AF4D-107FE18DEFD3}"/>
              </a:ext>
            </a:extLst>
          </p:cNvPr>
          <p:cNvSpPr txBox="1"/>
          <p:nvPr/>
        </p:nvSpPr>
        <p:spPr>
          <a:xfrm>
            <a:off x="2161862" y="2174032"/>
            <a:ext cx="4864189" cy="1107996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College Assessment Teams</a:t>
            </a:r>
          </a:p>
          <a:p>
            <a:pPr algn="ctr"/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AB7777-22B8-5F4C-9F10-D0D3D666C337}"/>
              </a:ext>
            </a:extLst>
          </p:cNvPr>
          <p:cNvSpPr txBox="1"/>
          <p:nvPr/>
        </p:nvSpPr>
        <p:spPr>
          <a:xfrm>
            <a:off x="2455654" y="3475189"/>
            <a:ext cx="4097546" cy="1046440"/>
          </a:xfrm>
          <a:prstGeom prst="rect">
            <a:avLst/>
          </a:prstGeom>
          <a:solidFill>
            <a:srgbClr val="003399"/>
          </a:solidFill>
        </p:spPr>
        <p:txBody>
          <a:bodyPr wrap="none" rtlCol="0">
            <a:spAutoFit/>
          </a:bodyPr>
          <a:lstStyle/>
          <a:p>
            <a:pPr algn="ctr"/>
            <a:endParaRPr lang="en-US" sz="2200" dirty="0">
              <a:solidFill>
                <a:srgbClr val="FFFFFF"/>
              </a:solidFill>
            </a:endParaRPr>
          </a:p>
          <a:p>
            <a:pPr algn="ctr"/>
            <a:r>
              <a:rPr lang="en-US" sz="2200" dirty="0">
                <a:solidFill>
                  <a:srgbClr val="FFFFFF"/>
                </a:solidFill>
              </a:rPr>
              <a:t>University Assessment Committee</a:t>
            </a:r>
          </a:p>
          <a:p>
            <a:pPr algn="ctr"/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ECE473-9B51-8A4A-9046-5EC85FCD03C8}"/>
              </a:ext>
            </a:extLst>
          </p:cNvPr>
          <p:cNvSpPr txBox="1"/>
          <p:nvPr/>
        </p:nvSpPr>
        <p:spPr>
          <a:xfrm>
            <a:off x="2774504" y="4625152"/>
            <a:ext cx="3441968" cy="954107"/>
          </a:xfrm>
          <a:prstGeom prst="rect">
            <a:avLst/>
          </a:prstGeom>
          <a:solidFill>
            <a:srgbClr val="003399"/>
          </a:solidFill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University Assessment Director</a:t>
            </a:r>
          </a:p>
          <a:p>
            <a:endParaRPr lang="en-US" dirty="0">
              <a:solidFill>
                <a:srgbClr val="041E4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0B1E135-1718-8240-8A07-1E056D66212E}"/>
              </a:ext>
            </a:extLst>
          </p:cNvPr>
          <p:cNvCxnSpPr/>
          <p:nvPr/>
        </p:nvCxnSpPr>
        <p:spPr>
          <a:xfrm>
            <a:off x="4567152" y="1720148"/>
            <a:ext cx="0" cy="671117"/>
          </a:xfrm>
          <a:prstGeom prst="straightConnector1">
            <a:avLst/>
          </a:prstGeom>
          <a:ln w="63500">
            <a:solidFill>
              <a:srgbClr val="FFFF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xmlns="" id="{A263C5F4-7C8B-264D-8C54-3FD80E7C122F}"/>
              </a:ext>
            </a:extLst>
          </p:cNvPr>
          <p:cNvCxnSpPr/>
          <p:nvPr/>
        </p:nvCxnSpPr>
        <p:spPr>
          <a:xfrm>
            <a:off x="4567152" y="3024562"/>
            <a:ext cx="0" cy="675380"/>
          </a:xfrm>
          <a:prstGeom prst="straightConnector1">
            <a:avLst/>
          </a:prstGeom>
          <a:ln w="63500">
            <a:solidFill>
              <a:srgbClr val="FFFF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xmlns="" id="{C92D4FBC-0EA7-5644-96CC-14D312242914}"/>
              </a:ext>
            </a:extLst>
          </p:cNvPr>
          <p:cNvCxnSpPr/>
          <p:nvPr/>
        </p:nvCxnSpPr>
        <p:spPr>
          <a:xfrm flipH="1">
            <a:off x="4549650" y="4287491"/>
            <a:ext cx="17502" cy="576099"/>
          </a:xfrm>
          <a:prstGeom prst="straightConnector1">
            <a:avLst/>
          </a:prstGeom>
          <a:ln w="63500">
            <a:solidFill>
              <a:srgbClr val="FFFF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xmlns="" id="{8432EC0D-58EC-9C49-92B8-CC22DD5B051D}"/>
              </a:ext>
            </a:extLst>
          </p:cNvPr>
          <p:cNvCxnSpPr/>
          <p:nvPr/>
        </p:nvCxnSpPr>
        <p:spPr>
          <a:xfrm flipH="1">
            <a:off x="4567152" y="5320075"/>
            <a:ext cx="17502" cy="635197"/>
          </a:xfrm>
          <a:prstGeom prst="straightConnector1">
            <a:avLst/>
          </a:prstGeom>
          <a:ln w="63500">
            <a:solidFill>
              <a:srgbClr val="FFFF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58937F1-C0EE-F742-98DA-B92EB117C790}"/>
              </a:ext>
            </a:extLst>
          </p:cNvPr>
          <p:cNvSpPr txBox="1">
            <a:spLocks/>
          </p:cNvSpPr>
          <p:nvPr/>
        </p:nvSpPr>
        <p:spPr>
          <a:xfrm>
            <a:off x="703384" y="47226"/>
            <a:ext cx="7983416" cy="68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Assessment at UA</a:t>
            </a:r>
          </a:p>
        </p:txBody>
      </p:sp>
    </p:spTree>
    <p:extLst>
      <p:ext uri="{BB962C8B-B14F-4D97-AF65-F5344CB8AC3E}">
        <p14:creationId xmlns:p14="http://schemas.microsoft.com/office/powerpoint/2010/main" val="210553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E3D0359C-81F6-B54E-8270-B7DDFF4ABE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7524" t="12455" r="8075" b="29255"/>
          <a:stretch/>
        </p:blipFill>
        <p:spPr>
          <a:xfrm>
            <a:off x="1116280" y="902526"/>
            <a:ext cx="5700156" cy="5094514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A72FFC-456E-6B45-8C58-D59751944DF2}"/>
              </a:ext>
            </a:extLst>
          </p:cNvPr>
          <p:cNvSpPr txBox="1"/>
          <p:nvPr/>
        </p:nvSpPr>
        <p:spPr>
          <a:xfrm>
            <a:off x="225631" y="4794832"/>
            <a:ext cx="65908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***Important Note***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Use the syllabus, assignments, reading, textbooks and other course materials provided by your department.</a:t>
            </a:r>
          </a:p>
        </p:txBody>
      </p:sp>
    </p:spTree>
    <p:extLst>
      <p:ext uri="{BB962C8B-B14F-4D97-AF65-F5344CB8AC3E}">
        <p14:creationId xmlns:p14="http://schemas.microsoft.com/office/powerpoint/2010/main" val="116333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>
            <a:extLst>
              <a:ext uri="{FF2B5EF4-FFF2-40B4-BE49-F238E27FC236}">
                <a16:creationId xmlns:a16="http://schemas.microsoft.com/office/drawing/2014/main" xmlns="" id="{67457D08-D8E7-5348-B8B0-73D23E19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00DBE0-1009-C547-8D95-1AB30AB70963}"/>
              </a:ext>
            </a:extLst>
          </p:cNvPr>
          <p:cNvSpPr txBox="1"/>
          <p:nvPr/>
        </p:nvSpPr>
        <p:spPr>
          <a:xfrm>
            <a:off x="6567055" y="1389413"/>
            <a:ext cx="2280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621707-8323-594E-8FC3-01E20C75C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8" y="787165"/>
            <a:ext cx="4886696" cy="4886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1BB08D-BB16-F345-88D5-1042DB15711A}"/>
              </a:ext>
            </a:extLst>
          </p:cNvPr>
          <p:cNvSpPr txBox="1"/>
          <p:nvPr/>
        </p:nvSpPr>
        <p:spPr>
          <a:xfrm>
            <a:off x="546265" y="5842660"/>
            <a:ext cx="3835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https://</a:t>
            </a:r>
            <a:r>
              <a:rPr lang="en-US" sz="1000" dirty="0" err="1"/>
              <a:t>www.flickr.com</a:t>
            </a:r>
            <a:r>
              <a:rPr lang="en-US" sz="1000" dirty="0"/>
              <a:t>/photos/</a:t>
            </a:r>
            <a:r>
              <a:rPr lang="en-US" sz="1000" dirty="0" err="1"/>
              <a:t>ikoka</a:t>
            </a:r>
            <a:r>
              <a:rPr lang="en-US" sz="1000" dirty="0"/>
              <a:t>/14530689040</a:t>
            </a:r>
          </a:p>
        </p:txBody>
      </p:sp>
    </p:spTree>
    <p:extLst>
      <p:ext uri="{BB962C8B-B14F-4D97-AF65-F5344CB8AC3E}">
        <p14:creationId xmlns:p14="http://schemas.microsoft.com/office/powerpoint/2010/main" val="247144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>
            <a:extLst>
              <a:ext uri="{FF2B5EF4-FFF2-40B4-BE49-F238E27FC236}">
                <a16:creationId xmlns:a16="http://schemas.microsoft.com/office/drawing/2014/main" xmlns="" id="{67457D08-D8E7-5348-B8B0-73D23E19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31F83C-5C68-DC44-BF4C-4CBCDA889C98}"/>
              </a:ext>
            </a:extLst>
          </p:cNvPr>
          <p:cNvSpPr txBox="1"/>
          <p:nvPr/>
        </p:nvSpPr>
        <p:spPr>
          <a:xfrm>
            <a:off x="4649190" y="1009403"/>
            <a:ext cx="3823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Clarify Expectations: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Success in class</a:t>
            </a:r>
          </a:p>
          <a:p>
            <a:pPr marL="342900" indent="-342900">
              <a:buAutoNum type="arabicPeriod"/>
            </a:pPr>
            <a:r>
              <a:rPr lang="en-US" dirty="0"/>
              <a:t>Achievement on assignment/exam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2054" name="Picture 6" descr="http://www.creative-commons-images.com/highway-signs/images/standards.jpg">
            <a:extLst>
              <a:ext uri="{FF2B5EF4-FFF2-40B4-BE49-F238E27FC236}">
                <a16:creationId xmlns:a16="http://schemas.microsoft.com/office/drawing/2014/main" xmlns="" id="{58B377D2-3C6B-2046-B7C9-5A30DAB8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1" y="2676736"/>
            <a:ext cx="5540584" cy="36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7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>
            <a:extLst>
              <a:ext uri="{FF2B5EF4-FFF2-40B4-BE49-F238E27FC236}">
                <a16:creationId xmlns:a16="http://schemas.microsoft.com/office/drawing/2014/main" xmlns="" id="{67457D08-D8E7-5348-B8B0-73D23E19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31F83C-5C68-DC44-BF4C-4CBCDA889C98}"/>
              </a:ext>
            </a:extLst>
          </p:cNvPr>
          <p:cNvSpPr txBox="1"/>
          <p:nvPr/>
        </p:nvSpPr>
        <p:spPr>
          <a:xfrm>
            <a:off x="261257" y="1056904"/>
            <a:ext cx="8003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Syllabus Course Outcomes</a:t>
            </a:r>
          </a:p>
          <a:p>
            <a:pPr fontAlgn="base"/>
            <a:endParaRPr lang="en-US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Demonstrate the ability to use a writing process to compose texts.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Demonstrate the ability to produce writing that is logically structured and that contains a clear, coherent, and well-supported thesis.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Demonstrate the ability to gather, assess, present, and document researched material.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Demonstrate the ability to read, write, and think critically.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628D27-8EEB-3B44-9F3C-0E3E32ACDE0A}"/>
              </a:ext>
            </a:extLst>
          </p:cNvPr>
          <p:cNvSpPr txBox="1"/>
          <p:nvPr/>
        </p:nvSpPr>
        <p:spPr>
          <a:xfrm>
            <a:off x="403761" y="3919226"/>
            <a:ext cx="8098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Assignment Outcomes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Evaluate sources (Course outcome 3)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Synthesize information (Course outcomes 1 &amp; 4)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Draw conclusions from data (Course outcomes 2 &amp; 4)</a:t>
            </a:r>
          </a:p>
        </p:txBody>
      </p:sp>
    </p:spTree>
    <p:extLst>
      <p:ext uri="{BB962C8B-B14F-4D97-AF65-F5344CB8AC3E}">
        <p14:creationId xmlns:p14="http://schemas.microsoft.com/office/powerpoint/2010/main" val="182476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>
            <a:extLst>
              <a:ext uri="{FF2B5EF4-FFF2-40B4-BE49-F238E27FC236}">
                <a16:creationId xmlns:a16="http://schemas.microsoft.com/office/drawing/2014/main" xmlns="" id="{67457D08-D8E7-5348-B8B0-73D23E19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31F83C-5C68-DC44-BF4C-4CBCDA889C98}"/>
              </a:ext>
            </a:extLst>
          </p:cNvPr>
          <p:cNvSpPr txBox="1"/>
          <p:nvPr/>
        </p:nvSpPr>
        <p:spPr>
          <a:xfrm>
            <a:off x="261257" y="1056904"/>
            <a:ext cx="800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D05BEB-B71A-1048-8087-763FEF698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22" y="1241570"/>
            <a:ext cx="5842000" cy="389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C4CE3C-004E-0744-B403-FBB2015DACA0}"/>
              </a:ext>
            </a:extLst>
          </p:cNvPr>
          <p:cNvSpPr txBox="1"/>
          <p:nvPr/>
        </p:nvSpPr>
        <p:spPr>
          <a:xfrm>
            <a:off x="261257" y="6284492"/>
            <a:ext cx="426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https://</a:t>
            </a:r>
            <a:r>
              <a:rPr lang="en-US" sz="1000" dirty="0" err="1"/>
              <a:t>www.maxpixel.net</a:t>
            </a:r>
            <a:r>
              <a:rPr lang="en-US" sz="1000" dirty="0"/>
              <a:t>/Service-Buy-And-Sell-After-Service-Opinion-Feedback-2313803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E75326-E133-F646-A983-7450E5BD9D6C}"/>
              </a:ext>
            </a:extLst>
          </p:cNvPr>
          <p:cNvSpPr txBox="1"/>
          <p:nvPr/>
        </p:nvSpPr>
        <p:spPr>
          <a:xfrm>
            <a:off x="415636" y="1056904"/>
            <a:ext cx="2886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Improving skills, knowledge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779522-15C0-D048-B4DD-BC0AB952073A}"/>
              </a:ext>
            </a:extLst>
          </p:cNvPr>
          <p:cNvSpPr txBox="1"/>
          <p:nvPr/>
        </p:nvSpPr>
        <p:spPr>
          <a:xfrm>
            <a:off x="415636" y="2968831"/>
            <a:ext cx="2173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Achieved the course outcome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3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>
            <a:extLst>
              <a:ext uri="{FF2B5EF4-FFF2-40B4-BE49-F238E27FC236}">
                <a16:creationId xmlns:a16="http://schemas.microsoft.com/office/drawing/2014/main" xmlns="" id="{67457D08-D8E7-5348-B8B0-73D23E19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31F83C-5C68-DC44-BF4C-4CBCDA889C98}"/>
              </a:ext>
            </a:extLst>
          </p:cNvPr>
          <p:cNvSpPr txBox="1"/>
          <p:nvPr/>
        </p:nvSpPr>
        <p:spPr>
          <a:xfrm>
            <a:off x="261257" y="1056904"/>
            <a:ext cx="800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497E87-ADF1-5247-B394-66FBA7866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77746"/>
              </p:ext>
            </p:extLst>
          </p:nvPr>
        </p:nvGraphicFramePr>
        <p:xfrm>
          <a:off x="273132" y="890649"/>
          <a:ext cx="2173185" cy="4675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185">
                  <a:extLst>
                    <a:ext uri="{9D8B030D-6E8A-4147-A177-3AD203B41FA5}">
                      <a16:colId xmlns:a16="http://schemas.microsoft.com/office/drawing/2014/main" xmlns="" val="3000497117"/>
                    </a:ext>
                  </a:extLst>
                </a:gridCol>
              </a:tblGrid>
              <a:tr h="89065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077579"/>
                  </a:ext>
                </a:extLst>
              </a:tr>
              <a:tr h="116915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Evaluate sources critically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364540"/>
                  </a:ext>
                </a:extLst>
              </a:tr>
              <a:tr h="87183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Appropriate for audience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520431"/>
                  </a:ext>
                </a:extLst>
              </a:tr>
              <a:tr h="87183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Well organized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874566"/>
                  </a:ext>
                </a:extLst>
              </a:tr>
              <a:tr h="87183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Accurate documentation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253858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7536B0E-6A9B-684E-946A-AA960A043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18297"/>
              </p:ext>
            </p:extLst>
          </p:nvPr>
        </p:nvGraphicFramePr>
        <p:xfrm>
          <a:off x="2458192" y="890649"/>
          <a:ext cx="6107874" cy="467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58">
                  <a:extLst>
                    <a:ext uri="{9D8B030D-6E8A-4147-A177-3AD203B41FA5}">
                      <a16:colId xmlns:a16="http://schemas.microsoft.com/office/drawing/2014/main" xmlns="" val="2552891967"/>
                    </a:ext>
                  </a:extLst>
                </a:gridCol>
                <a:gridCol w="2035958">
                  <a:extLst>
                    <a:ext uri="{9D8B030D-6E8A-4147-A177-3AD203B41FA5}">
                      <a16:colId xmlns:a16="http://schemas.microsoft.com/office/drawing/2014/main" xmlns="" val="2144670370"/>
                    </a:ext>
                  </a:extLst>
                </a:gridCol>
                <a:gridCol w="2035958">
                  <a:extLst>
                    <a:ext uri="{9D8B030D-6E8A-4147-A177-3AD203B41FA5}">
                      <a16:colId xmlns:a16="http://schemas.microsoft.com/office/drawing/2014/main" xmlns="" val="3454151066"/>
                    </a:ext>
                  </a:extLst>
                </a:gridCol>
              </a:tblGrid>
              <a:tr h="89275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Exceeds Expectations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Meets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Expectations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Does Not Meet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Expectations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3825946"/>
                  </a:ext>
                </a:extLst>
              </a:tr>
              <a:tr h="116292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2765151"/>
                  </a:ext>
                </a:extLst>
              </a:tr>
              <a:tr h="85751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7135501"/>
                  </a:ext>
                </a:extLst>
              </a:tr>
              <a:tr h="85751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4248871"/>
                  </a:ext>
                </a:extLst>
              </a:tr>
              <a:tr h="90458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44727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E7A053-5F01-5240-B429-7E3EE99E9717}"/>
              </a:ext>
            </a:extLst>
          </p:cNvPr>
          <p:cNvSpPr txBox="1"/>
          <p:nvPr/>
        </p:nvSpPr>
        <p:spPr>
          <a:xfrm>
            <a:off x="403761" y="5830784"/>
            <a:ext cx="630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Comments (written or in conference)</a:t>
            </a:r>
          </a:p>
        </p:txBody>
      </p:sp>
    </p:spTree>
    <p:extLst>
      <p:ext uri="{BB962C8B-B14F-4D97-AF65-F5344CB8AC3E}">
        <p14:creationId xmlns:p14="http://schemas.microsoft.com/office/powerpoint/2010/main" val="28797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396</Words>
  <Application>Microsoft Office PowerPoint</Application>
  <PresentationFormat>On-screen Show (4:3)</PresentationFormat>
  <Paragraphs>103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Assessment &amp;  The Institute for Teaching and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Akron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Standard User</dc:creator>
  <cp:lastModifiedBy>Blake,Heather A</cp:lastModifiedBy>
  <cp:revision>51</cp:revision>
  <cp:lastPrinted>2015-06-05T13:13:34Z</cp:lastPrinted>
  <dcterms:created xsi:type="dcterms:W3CDTF">2015-06-03T17:53:09Z</dcterms:created>
  <dcterms:modified xsi:type="dcterms:W3CDTF">2018-08-22T16:47:04Z</dcterms:modified>
</cp:coreProperties>
</file>